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59" r:id="rId6"/>
    <p:sldId id="260" r:id="rId7"/>
    <p:sldId id="263" r:id="rId8"/>
    <p:sldId id="276" r:id="rId9"/>
    <p:sldId id="277" r:id="rId10"/>
    <p:sldId id="278" r:id="rId11"/>
    <p:sldId id="262" r:id="rId12"/>
    <p:sldId id="270" r:id="rId13"/>
    <p:sldId id="271" r:id="rId14"/>
    <p:sldId id="264" r:id="rId15"/>
    <p:sldId id="280" r:id="rId16"/>
    <p:sldId id="265" r:id="rId17"/>
    <p:sldId id="272" r:id="rId18"/>
    <p:sldId id="275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A72FA-EC90-4718-882C-5661FA9066D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53AF525-6D2A-4BB6-B3FF-53166E580258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Review!!!</a:t>
          </a:r>
          <a:endParaRPr lang="en-US" sz="3200" dirty="0">
            <a:solidFill>
              <a:schemeClr val="bg1"/>
            </a:solidFill>
          </a:endParaRPr>
        </a:p>
      </dgm:t>
    </dgm:pt>
    <dgm:pt modelId="{3F576B7E-25CB-414E-9535-F65F02638EE0}" type="parTrans" cxnId="{0946C664-02AF-4855-BC9D-46F4E0ED01ED}">
      <dgm:prSet/>
      <dgm:spPr/>
      <dgm:t>
        <a:bodyPr/>
        <a:lstStyle/>
        <a:p>
          <a:endParaRPr lang="en-US"/>
        </a:p>
      </dgm:t>
    </dgm:pt>
    <dgm:pt modelId="{2F59EF6C-70C7-4463-BE66-05F359086BF0}" type="sibTrans" cxnId="{0946C664-02AF-4855-BC9D-46F4E0ED01ED}">
      <dgm:prSet/>
      <dgm:spPr/>
      <dgm:t>
        <a:bodyPr/>
        <a:lstStyle/>
        <a:p>
          <a:endParaRPr lang="en-US"/>
        </a:p>
      </dgm:t>
    </dgm:pt>
    <dgm:pt modelId="{C005D72A-9C41-43B6-A926-C2166235E84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Immune Response</a:t>
          </a:r>
          <a:endParaRPr lang="en-US" sz="2400" dirty="0">
            <a:solidFill>
              <a:srgbClr val="FF0000"/>
            </a:solidFill>
          </a:endParaRPr>
        </a:p>
      </dgm:t>
    </dgm:pt>
    <dgm:pt modelId="{7D7EA05A-A20D-44DE-B048-FE6020C696CF}" type="parTrans" cxnId="{E3E569BA-7BEB-4B63-9398-0D224AF24330}">
      <dgm:prSet/>
      <dgm:spPr/>
      <dgm:t>
        <a:bodyPr/>
        <a:lstStyle/>
        <a:p>
          <a:endParaRPr lang="en-US"/>
        </a:p>
      </dgm:t>
    </dgm:pt>
    <dgm:pt modelId="{CEA7B2C1-80F6-439A-88EF-79DA7DCCC145}" type="sibTrans" cxnId="{E3E569BA-7BEB-4B63-9398-0D224AF24330}">
      <dgm:prSet/>
      <dgm:spPr/>
      <dgm:t>
        <a:bodyPr/>
        <a:lstStyle/>
        <a:p>
          <a:endParaRPr lang="en-US"/>
        </a:p>
      </dgm:t>
    </dgm:pt>
    <dgm:pt modelId="{73CB3C7C-2D9A-42E4-8791-B1566FD590F7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Inflamm-atory </a:t>
          </a:r>
        </a:p>
        <a:p>
          <a:r>
            <a:rPr lang="en-US" sz="2400" dirty="0" smtClean="0">
              <a:solidFill>
                <a:srgbClr val="FFFF00"/>
              </a:solidFill>
            </a:rPr>
            <a:t>Response</a:t>
          </a:r>
          <a:endParaRPr lang="en-US" sz="2400" dirty="0">
            <a:solidFill>
              <a:srgbClr val="FFFF00"/>
            </a:solidFill>
          </a:endParaRPr>
        </a:p>
      </dgm:t>
    </dgm:pt>
    <dgm:pt modelId="{05AF7650-8022-4A7C-9882-B53B506E3B9A}" type="parTrans" cxnId="{D5F7854A-A6CE-4799-BBAD-7B89030899AA}">
      <dgm:prSet/>
      <dgm:spPr/>
      <dgm:t>
        <a:bodyPr/>
        <a:lstStyle/>
        <a:p>
          <a:endParaRPr lang="en-US"/>
        </a:p>
      </dgm:t>
    </dgm:pt>
    <dgm:pt modelId="{46726A49-CF71-4C33-8F25-0B29EF3D80C9}" type="sibTrans" cxnId="{D5F7854A-A6CE-4799-BBAD-7B89030899AA}">
      <dgm:prSet/>
      <dgm:spPr/>
      <dgm:t>
        <a:bodyPr/>
        <a:lstStyle/>
        <a:p>
          <a:endParaRPr lang="en-US"/>
        </a:p>
      </dgm:t>
    </dgm:pt>
    <dgm:pt modelId="{B6964F46-A550-4DE5-8EE2-B62417288267}" type="pres">
      <dgm:prSet presAssocID="{F2BA72FA-EC90-4718-882C-5661FA9066D0}" presName="Name0" presStyleCnt="0">
        <dgm:presLayoutVars>
          <dgm:dir/>
          <dgm:animLvl val="lvl"/>
          <dgm:resizeHandles val="exact"/>
        </dgm:presLayoutVars>
      </dgm:prSet>
      <dgm:spPr/>
    </dgm:pt>
    <dgm:pt modelId="{2DB87A59-B869-4233-82B7-1C1B5638B184}" type="pres">
      <dgm:prSet presAssocID="{F2BA72FA-EC90-4718-882C-5661FA9066D0}" presName="dummy" presStyleCnt="0"/>
      <dgm:spPr/>
    </dgm:pt>
    <dgm:pt modelId="{A456FAF6-E300-417B-9134-56F6EAC1FEC2}" type="pres">
      <dgm:prSet presAssocID="{F2BA72FA-EC90-4718-882C-5661FA9066D0}" presName="linH" presStyleCnt="0"/>
      <dgm:spPr/>
    </dgm:pt>
    <dgm:pt modelId="{EF1048D2-E0AD-40EF-A50E-0B8F72C39A64}" type="pres">
      <dgm:prSet presAssocID="{F2BA72FA-EC90-4718-882C-5661FA9066D0}" presName="padding1" presStyleCnt="0"/>
      <dgm:spPr/>
    </dgm:pt>
    <dgm:pt modelId="{1F89E473-C5A1-495C-ACA9-55DE42D150B2}" type="pres">
      <dgm:prSet presAssocID="{F53AF525-6D2A-4BB6-B3FF-53166E580258}" presName="linV" presStyleCnt="0"/>
      <dgm:spPr/>
    </dgm:pt>
    <dgm:pt modelId="{BAB64483-7C37-4A27-9E34-5D7870367585}" type="pres">
      <dgm:prSet presAssocID="{F53AF525-6D2A-4BB6-B3FF-53166E580258}" presName="spVertical1" presStyleCnt="0"/>
      <dgm:spPr/>
    </dgm:pt>
    <dgm:pt modelId="{B67AC257-3A24-44DA-9F91-C588DBB180C4}" type="pres">
      <dgm:prSet presAssocID="{F53AF525-6D2A-4BB6-B3FF-53166E580258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E0A93-F530-4C61-BB60-1F578D18B7CC}" type="pres">
      <dgm:prSet presAssocID="{F53AF525-6D2A-4BB6-B3FF-53166E580258}" presName="spVertical2" presStyleCnt="0"/>
      <dgm:spPr/>
    </dgm:pt>
    <dgm:pt modelId="{EB0F4618-5B6B-4BD1-B041-283C1617069C}" type="pres">
      <dgm:prSet presAssocID="{F53AF525-6D2A-4BB6-B3FF-53166E580258}" presName="spVertical3" presStyleCnt="0"/>
      <dgm:spPr/>
    </dgm:pt>
    <dgm:pt modelId="{B7632CA1-2BBB-42C3-AA9C-3FBD702F4B89}" type="pres">
      <dgm:prSet presAssocID="{2F59EF6C-70C7-4463-BE66-05F359086BF0}" presName="space" presStyleCnt="0"/>
      <dgm:spPr/>
    </dgm:pt>
    <dgm:pt modelId="{347A9310-4D62-486B-B753-650116197629}" type="pres">
      <dgm:prSet presAssocID="{C005D72A-9C41-43B6-A926-C2166235E84B}" presName="linV" presStyleCnt="0"/>
      <dgm:spPr/>
    </dgm:pt>
    <dgm:pt modelId="{B3DD36AA-E83D-454E-8E59-8F711B479C8E}" type="pres">
      <dgm:prSet presAssocID="{C005D72A-9C41-43B6-A926-C2166235E84B}" presName="spVertical1" presStyleCnt="0"/>
      <dgm:spPr/>
    </dgm:pt>
    <dgm:pt modelId="{041B6E0F-E0CE-45ED-9DA6-EDAF41A811E8}" type="pres">
      <dgm:prSet presAssocID="{C005D72A-9C41-43B6-A926-C2166235E84B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020E6-ECF6-446C-B2DB-C94223DB6F1E}" type="pres">
      <dgm:prSet presAssocID="{C005D72A-9C41-43B6-A926-C2166235E84B}" presName="spVertical2" presStyleCnt="0"/>
      <dgm:spPr/>
    </dgm:pt>
    <dgm:pt modelId="{8745C230-03FE-4CCB-8B59-FB75763793CA}" type="pres">
      <dgm:prSet presAssocID="{C005D72A-9C41-43B6-A926-C2166235E84B}" presName="spVertical3" presStyleCnt="0"/>
      <dgm:spPr/>
    </dgm:pt>
    <dgm:pt modelId="{852AB3D8-5CD5-4CC5-B697-BC56EE184F35}" type="pres">
      <dgm:prSet presAssocID="{CEA7B2C1-80F6-439A-88EF-79DA7DCCC145}" presName="space" presStyleCnt="0"/>
      <dgm:spPr/>
    </dgm:pt>
    <dgm:pt modelId="{ECB8FDA6-26D4-4837-8EEC-3661C1866DA5}" type="pres">
      <dgm:prSet presAssocID="{73CB3C7C-2D9A-42E4-8791-B1566FD590F7}" presName="linV" presStyleCnt="0"/>
      <dgm:spPr/>
    </dgm:pt>
    <dgm:pt modelId="{3CF334F3-AC51-408D-9197-BA0E6786C4AF}" type="pres">
      <dgm:prSet presAssocID="{73CB3C7C-2D9A-42E4-8791-B1566FD590F7}" presName="spVertical1" presStyleCnt="0"/>
      <dgm:spPr/>
    </dgm:pt>
    <dgm:pt modelId="{F6419E66-D0AC-450D-8C31-2BC17C5835F0}" type="pres">
      <dgm:prSet presAssocID="{73CB3C7C-2D9A-42E4-8791-B1566FD590F7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BC07-099B-4452-BEEF-F083E049ADF0}" type="pres">
      <dgm:prSet presAssocID="{73CB3C7C-2D9A-42E4-8791-B1566FD590F7}" presName="spVertical2" presStyleCnt="0"/>
      <dgm:spPr/>
    </dgm:pt>
    <dgm:pt modelId="{8B2C8A17-FA21-49D4-B42C-2B900384BF87}" type="pres">
      <dgm:prSet presAssocID="{73CB3C7C-2D9A-42E4-8791-B1566FD590F7}" presName="spVertical3" presStyleCnt="0"/>
      <dgm:spPr/>
    </dgm:pt>
    <dgm:pt modelId="{8020F051-2921-4537-B9C5-7B7AE32EB50A}" type="pres">
      <dgm:prSet presAssocID="{F2BA72FA-EC90-4718-882C-5661FA9066D0}" presName="padding2" presStyleCnt="0"/>
      <dgm:spPr/>
    </dgm:pt>
    <dgm:pt modelId="{E4D80611-F27F-457E-8200-B45A87C57A93}" type="pres">
      <dgm:prSet presAssocID="{F2BA72FA-EC90-4718-882C-5661FA9066D0}" presName="negArrow" presStyleCnt="0"/>
      <dgm:spPr/>
    </dgm:pt>
    <dgm:pt modelId="{673D0FA3-7020-4F8B-95EE-79F0C1DD7473}" type="pres">
      <dgm:prSet presAssocID="{F2BA72FA-EC90-4718-882C-5661FA9066D0}" presName="backgroundArrow" presStyleLbl="node1" presStyleIdx="0" presStyleCnt="1" custLinFactNeighborX="14706" custLinFactNeighborY="-9114"/>
      <dgm:spPr/>
    </dgm:pt>
  </dgm:ptLst>
  <dgm:cxnLst>
    <dgm:cxn modelId="{297CBB53-4D9C-4DDC-9167-141A786A8D5C}" type="presOf" srcId="{C005D72A-9C41-43B6-A926-C2166235E84B}" destId="{041B6E0F-E0CE-45ED-9DA6-EDAF41A811E8}" srcOrd="0" destOrd="0" presId="urn:microsoft.com/office/officeart/2005/8/layout/hProcess3"/>
    <dgm:cxn modelId="{8BCB21C4-FB6D-47D1-ACB6-44647B71D51B}" type="presOf" srcId="{73CB3C7C-2D9A-42E4-8791-B1566FD590F7}" destId="{F6419E66-D0AC-450D-8C31-2BC17C5835F0}" srcOrd="0" destOrd="0" presId="urn:microsoft.com/office/officeart/2005/8/layout/hProcess3"/>
    <dgm:cxn modelId="{E3E569BA-7BEB-4B63-9398-0D224AF24330}" srcId="{F2BA72FA-EC90-4718-882C-5661FA9066D0}" destId="{C005D72A-9C41-43B6-A926-C2166235E84B}" srcOrd="1" destOrd="0" parTransId="{7D7EA05A-A20D-44DE-B048-FE6020C696CF}" sibTransId="{CEA7B2C1-80F6-439A-88EF-79DA7DCCC145}"/>
    <dgm:cxn modelId="{DC71ACA2-1B47-4F06-B70D-6D354EB1D049}" type="presOf" srcId="{F2BA72FA-EC90-4718-882C-5661FA9066D0}" destId="{B6964F46-A550-4DE5-8EE2-B62417288267}" srcOrd="0" destOrd="0" presId="urn:microsoft.com/office/officeart/2005/8/layout/hProcess3"/>
    <dgm:cxn modelId="{95CBF3AA-A0DC-4F31-BDAE-B958FEB50818}" type="presOf" srcId="{F53AF525-6D2A-4BB6-B3FF-53166E580258}" destId="{B67AC257-3A24-44DA-9F91-C588DBB180C4}" srcOrd="0" destOrd="0" presId="urn:microsoft.com/office/officeart/2005/8/layout/hProcess3"/>
    <dgm:cxn modelId="{D5F7854A-A6CE-4799-BBAD-7B89030899AA}" srcId="{F2BA72FA-EC90-4718-882C-5661FA9066D0}" destId="{73CB3C7C-2D9A-42E4-8791-B1566FD590F7}" srcOrd="2" destOrd="0" parTransId="{05AF7650-8022-4A7C-9882-B53B506E3B9A}" sibTransId="{46726A49-CF71-4C33-8F25-0B29EF3D80C9}"/>
    <dgm:cxn modelId="{0946C664-02AF-4855-BC9D-46F4E0ED01ED}" srcId="{F2BA72FA-EC90-4718-882C-5661FA9066D0}" destId="{F53AF525-6D2A-4BB6-B3FF-53166E580258}" srcOrd="0" destOrd="0" parTransId="{3F576B7E-25CB-414E-9535-F65F02638EE0}" sibTransId="{2F59EF6C-70C7-4463-BE66-05F359086BF0}"/>
    <dgm:cxn modelId="{73E2062C-1CFF-446F-8717-02AE1BD93927}" type="presParOf" srcId="{B6964F46-A550-4DE5-8EE2-B62417288267}" destId="{2DB87A59-B869-4233-82B7-1C1B5638B184}" srcOrd="0" destOrd="0" presId="urn:microsoft.com/office/officeart/2005/8/layout/hProcess3"/>
    <dgm:cxn modelId="{FBF5E724-1E16-449C-B2B1-9F846C788D86}" type="presParOf" srcId="{B6964F46-A550-4DE5-8EE2-B62417288267}" destId="{A456FAF6-E300-417B-9134-56F6EAC1FEC2}" srcOrd="1" destOrd="0" presId="urn:microsoft.com/office/officeart/2005/8/layout/hProcess3"/>
    <dgm:cxn modelId="{79D793E9-2C98-4801-8A6A-47192DC7E0B7}" type="presParOf" srcId="{A456FAF6-E300-417B-9134-56F6EAC1FEC2}" destId="{EF1048D2-E0AD-40EF-A50E-0B8F72C39A64}" srcOrd="0" destOrd="0" presId="urn:microsoft.com/office/officeart/2005/8/layout/hProcess3"/>
    <dgm:cxn modelId="{D3FE8DA2-18FD-470B-B0BA-C27DFBE43AAB}" type="presParOf" srcId="{A456FAF6-E300-417B-9134-56F6EAC1FEC2}" destId="{1F89E473-C5A1-495C-ACA9-55DE42D150B2}" srcOrd="1" destOrd="0" presId="urn:microsoft.com/office/officeart/2005/8/layout/hProcess3"/>
    <dgm:cxn modelId="{9F34A6AD-E6C6-43AC-9DD8-4B0B6DF40886}" type="presParOf" srcId="{1F89E473-C5A1-495C-ACA9-55DE42D150B2}" destId="{BAB64483-7C37-4A27-9E34-5D7870367585}" srcOrd="0" destOrd="0" presId="urn:microsoft.com/office/officeart/2005/8/layout/hProcess3"/>
    <dgm:cxn modelId="{13DA65E3-8096-4893-AA26-B4B9D5B4F873}" type="presParOf" srcId="{1F89E473-C5A1-495C-ACA9-55DE42D150B2}" destId="{B67AC257-3A24-44DA-9F91-C588DBB180C4}" srcOrd="1" destOrd="0" presId="urn:microsoft.com/office/officeart/2005/8/layout/hProcess3"/>
    <dgm:cxn modelId="{356C8F0F-AE6F-4D58-8F18-3414E3C586BD}" type="presParOf" srcId="{1F89E473-C5A1-495C-ACA9-55DE42D150B2}" destId="{CACE0A93-F530-4C61-BB60-1F578D18B7CC}" srcOrd="2" destOrd="0" presId="urn:microsoft.com/office/officeart/2005/8/layout/hProcess3"/>
    <dgm:cxn modelId="{222798A3-23ED-4D44-9DBA-1BF807472128}" type="presParOf" srcId="{1F89E473-C5A1-495C-ACA9-55DE42D150B2}" destId="{EB0F4618-5B6B-4BD1-B041-283C1617069C}" srcOrd="3" destOrd="0" presId="urn:microsoft.com/office/officeart/2005/8/layout/hProcess3"/>
    <dgm:cxn modelId="{9A6813AF-9910-4BAC-8E2C-59CFC9D0355A}" type="presParOf" srcId="{A456FAF6-E300-417B-9134-56F6EAC1FEC2}" destId="{B7632CA1-2BBB-42C3-AA9C-3FBD702F4B89}" srcOrd="2" destOrd="0" presId="urn:microsoft.com/office/officeart/2005/8/layout/hProcess3"/>
    <dgm:cxn modelId="{17850A07-7B44-406C-9F25-E9CA991047B2}" type="presParOf" srcId="{A456FAF6-E300-417B-9134-56F6EAC1FEC2}" destId="{347A9310-4D62-486B-B753-650116197629}" srcOrd="3" destOrd="0" presId="urn:microsoft.com/office/officeart/2005/8/layout/hProcess3"/>
    <dgm:cxn modelId="{E6D58B18-2943-48B4-BF46-A794B57AE92C}" type="presParOf" srcId="{347A9310-4D62-486B-B753-650116197629}" destId="{B3DD36AA-E83D-454E-8E59-8F711B479C8E}" srcOrd="0" destOrd="0" presId="urn:microsoft.com/office/officeart/2005/8/layout/hProcess3"/>
    <dgm:cxn modelId="{89A5B72C-C1F2-42F4-BF33-EAC27080D264}" type="presParOf" srcId="{347A9310-4D62-486B-B753-650116197629}" destId="{041B6E0F-E0CE-45ED-9DA6-EDAF41A811E8}" srcOrd="1" destOrd="0" presId="urn:microsoft.com/office/officeart/2005/8/layout/hProcess3"/>
    <dgm:cxn modelId="{296D7AA9-2191-4383-9288-9628AB4F10D0}" type="presParOf" srcId="{347A9310-4D62-486B-B753-650116197629}" destId="{EFA020E6-ECF6-446C-B2DB-C94223DB6F1E}" srcOrd="2" destOrd="0" presId="urn:microsoft.com/office/officeart/2005/8/layout/hProcess3"/>
    <dgm:cxn modelId="{5EF4F5B6-EF92-4162-AF42-75F9106F2279}" type="presParOf" srcId="{347A9310-4D62-486B-B753-650116197629}" destId="{8745C230-03FE-4CCB-8B59-FB75763793CA}" srcOrd="3" destOrd="0" presId="urn:microsoft.com/office/officeart/2005/8/layout/hProcess3"/>
    <dgm:cxn modelId="{9D06A249-5503-460B-A7CB-903C248F9EDD}" type="presParOf" srcId="{A456FAF6-E300-417B-9134-56F6EAC1FEC2}" destId="{852AB3D8-5CD5-4CC5-B697-BC56EE184F35}" srcOrd="4" destOrd="0" presId="urn:microsoft.com/office/officeart/2005/8/layout/hProcess3"/>
    <dgm:cxn modelId="{7F17AFAF-15F9-4DF6-A73F-C6CE7FD80C58}" type="presParOf" srcId="{A456FAF6-E300-417B-9134-56F6EAC1FEC2}" destId="{ECB8FDA6-26D4-4837-8EEC-3661C1866DA5}" srcOrd="5" destOrd="0" presId="urn:microsoft.com/office/officeart/2005/8/layout/hProcess3"/>
    <dgm:cxn modelId="{6ABBC656-CE6C-4043-9DE0-2BB3F9DCE057}" type="presParOf" srcId="{ECB8FDA6-26D4-4837-8EEC-3661C1866DA5}" destId="{3CF334F3-AC51-408D-9197-BA0E6786C4AF}" srcOrd="0" destOrd="0" presId="urn:microsoft.com/office/officeart/2005/8/layout/hProcess3"/>
    <dgm:cxn modelId="{AFE14264-5EBE-4375-B7D2-6C184E299CA3}" type="presParOf" srcId="{ECB8FDA6-26D4-4837-8EEC-3661C1866DA5}" destId="{F6419E66-D0AC-450D-8C31-2BC17C5835F0}" srcOrd="1" destOrd="0" presId="urn:microsoft.com/office/officeart/2005/8/layout/hProcess3"/>
    <dgm:cxn modelId="{A0CAAFD6-2441-44D6-8244-2BA98D561068}" type="presParOf" srcId="{ECB8FDA6-26D4-4837-8EEC-3661C1866DA5}" destId="{D817BC07-099B-4452-BEEF-F083E049ADF0}" srcOrd="2" destOrd="0" presId="urn:microsoft.com/office/officeart/2005/8/layout/hProcess3"/>
    <dgm:cxn modelId="{53B15913-80AE-4749-8B9B-189D73F2E341}" type="presParOf" srcId="{ECB8FDA6-26D4-4837-8EEC-3661C1866DA5}" destId="{8B2C8A17-FA21-49D4-B42C-2B900384BF87}" srcOrd="3" destOrd="0" presId="urn:microsoft.com/office/officeart/2005/8/layout/hProcess3"/>
    <dgm:cxn modelId="{BFEE2FF9-BF59-4BC3-A3F8-094B957E4131}" type="presParOf" srcId="{A456FAF6-E300-417B-9134-56F6EAC1FEC2}" destId="{8020F051-2921-4537-B9C5-7B7AE32EB50A}" srcOrd="6" destOrd="0" presId="urn:microsoft.com/office/officeart/2005/8/layout/hProcess3"/>
    <dgm:cxn modelId="{79BD952E-419A-445C-9EB1-DEBC895338A9}" type="presParOf" srcId="{A456FAF6-E300-417B-9134-56F6EAC1FEC2}" destId="{E4D80611-F27F-457E-8200-B45A87C57A93}" srcOrd="7" destOrd="0" presId="urn:microsoft.com/office/officeart/2005/8/layout/hProcess3"/>
    <dgm:cxn modelId="{401C0DC7-AD00-44DC-9755-492AC507738E}" type="presParOf" srcId="{A456FAF6-E300-417B-9134-56F6EAC1FEC2}" destId="{673D0FA3-7020-4F8B-95EE-79F0C1DD747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3D0FA3-7020-4F8B-95EE-79F0C1DD7473}">
      <dsp:nvSpPr>
        <dsp:cNvPr id="0" name=""/>
        <dsp:cNvSpPr/>
      </dsp:nvSpPr>
      <dsp:spPr>
        <a:xfrm>
          <a:off x="0" y="0"/>
          <a:ext cx="5181600" cy="26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19E66-D0AC-450D-8C31-2BC17C5835F0}">
      <dsp:nvSpPr>
        <dsp:cNvPr id="0" name=""/>
        <dsp:cNvSpPr/>
      </dsp:nvSpPr>
      <dsp:spPr>
        <a:xfrm>
          <a:off x="3414846" y="680200"/>
          <a:ext cx="1248593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Inflamm-atory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Response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3414846" y="680200"/>
        <a:ext cx="1248593" cy="1332000"/>
      </dsp:txXfrm>
    </dsp:sp>
    <dsp:sp modelId="{041B6E0F-E0CE-45ED-9DA6-EDAF41A811E8}">
      <dsp:nvSpPr>
        <dsp:cNvPr id="0" name=""/>
        <dsp:cNvSpPr/>
      </dsp:nvSpPr>
      <dsp:spPr>
        <a:xfrm>
          <a:off x="1916534" y="680200"/>
          <a:ext cx="1248593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Immune Response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1916534" y="680200"/>
        <a:ext cx="1248593" cy="1332000"/>
      </dsp:txXfrm>
    </dsp:sp>
    <dsp:sp modelId="{B67AC257-3A24-44DA-9F91-C588DBB180C4}">
      <dsp:nvSpPr>
        <dsp:cNvPr id="0" name=""/>
        <dsp:cNvSpPr/>
      </dsp:nvSpPr>
      <dsp:spPr>
        <a:xfrm>
          <a:off x="418221" y="680200"/>
          <a:ext cx="1248593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Review!!!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18221" y="680200"/>
        <a:ext cx="1248593" cy="13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44E06-0FA9-4A00-B6CB-68BA0E013120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A9B0A-FCA4-4E27-83C7-E7B04E7A5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9B0A-FCA4-4E27-83C7-E7B04E7A5C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9B0A-FCA4-4E27-83C7-E7B04E7A5C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9B0A-FCA4-4E27-83C7-E7B04E7A5C6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9B0A-FCA4-4E27-83C7-E7B04E7A5C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9B0A-FCA4-4E27-83C7-E7B04E7A5C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9B0A-FCA4-4E27-83C7-E7B04E7A5C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9B0A-FCA4-4E27-83C7-E7B04E7A5C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9B0A-FCA4-4E27-83C7-E7B04E7A5C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04B8-B403-46D3-937B-93ACB26F8C25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yoclinic.com/health/myocarditis/S00521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uptodate.com/contents/natural-history-and-therapy-of-myocarditis-in-adul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culty.alverno.edu/bowneps/immune/immunequizprint.htm" TargetMode="External"/><Relationship Id="rId5" Type="http://schemas.openxmlformats.org/officeDocument/2006/relationships/hyperlink" Target="http://faculty.alverno.edu/bowneps/inflammation/inflammprint.htm" TargetMode="External"/><Relationship Id="rId10" Type="http://schemas.openxmlformats.org/officeDocument/2006/relationships/hyperlink" Target="http://www.ncbi.nlm.nih.gov/pubmedhea" TargetMode="External"/><Relationship Id="rId4" Type="http://schemas.openxmlformats.org/officeDocument/2006/relationships/hyperlink" Target="http://faculty.alverno.edu/bowneps/" TargetMode="External"/><Relationship Id="rId9" Type="http://schemas.openxmlformats.org/officeDocument/2006/relationships/hyperlink" Target="http://www.nlm.nih.gov/medlineplus/ency/article/000149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Minutes About: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 Cardiomyopathy (Myocarditis) 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Morgen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Meier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Alverno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2012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MSN 621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Clip 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6200" y="11430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Immune Response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4800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utilized with permission</a:t>
            </a:r>
          </a:p>
          <a:p>
            <a:r>
              <a:rPr lang="en-US" dirty="0" smtClean="0"/>
              <a:t> (Bowne, 2004).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9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Diagnostics and 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Chest x-rays (CXR), EKGs, coronary angiograms, blood cultures, cardiac enzymes, cardiac MRIs, while often negative or non-specific when coupled with the patient’s history rule out other diagnoses (i.e. acute myocardial infarction, heart failure, pulmonary embolus)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(2, 4, 6, 7, 8)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Endomyocardial biopsy remains the “gold standard” for diagnosing myocarditis (2)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“Dallas Criteria” are criteria by which biopsies are interpreted: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Borderline myocarditis – the inflammatory infiltrate is limited or myocyte injury absent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Active myocarditis - “inflammatory infiltrate of the myocardium with necrosis and/or degeneration of adjacent myocytes not typical of the ischemic damage associated with coronary heart disease” (Cooper, 2012, p. 7).</a:t>
            </a:r>
          </a:p>
          <a:p>
            <a:pPr lvl="2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Myocarditis??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724400"/>
            <a:ext cx="2514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for Answer</a:t>
            </a:r>
          </a:p>
          <a:p>
            <a:pPr algn="ctr"/>
            <a:r>
              <a:rPr lang="en-US" sz="2400" dirty="0" smtClean="0"/>
              <a:t>Angiogram, CXR, blood cultures, others 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590800" cy="28194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other tests that may help with the diagnosis?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4495800"/>
            <a:ext cx="2514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for Answer</a:t>
            </a:r>
          </a:p>
          <a:p>
            <a:pPr algn="ctr"/>
            <a:r>
              <a:rPr lang="en-US" sz="2400" dirty="0" smtClean="0"/>
              <a:t>Rule out other diagnoses ; no typical clinical presentation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324600" y="48006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Answer</a:t>
            </a:r>
          </a:p>
          <a:p>
            <a:pPr algn="ctr"/>
            <a:r>
              <a:rPr lang="en-US" sz="2400" dirty="0" err="1" smtClean="0"/>
              <a:t>Endomyocardial</a:t>
            </a:r>
            <a:r>
              <a:rPr lang="en-US" sz="2400" dirty="0" smtClean="0"/>
              <a:t> </a:t>
            </a:r>
            <a:r>
              <a:rPr lang="en-US" sz="2400" dirty="0" smtClean="0"/>
              <a:t>biopsy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600200"/>
            <a:ext cx="25908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these tests needed in diagnosing myocarditis?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8400" y="1752600"/>
            <a:ext cx="25908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“gold standard” for diagnosing myocarditis?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Clip Art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hlinkClick r:id="rId4" action="ppaction://hlinksldjump"/>
              </a:rPr>
              <a:t>Case Study Link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Myocarditis??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47244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Answer</a:t>
            </a:r>
          </a:p>
          <a:p>
            <a:pPr algn="ctr"/>
            <a:r>
              <a:rPr lang="en-US" sz="2400" dirty="0" smtClean="0"/>
              <a:t>Borderline </a:t>
            </a:r>
            <a:r>
              <a:rPr lang="en-US" sz="2400" dirty="0" smtClean="0"/>
              <a:t>Myocarditis 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3124200" cy="3200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name of the criteria used for histologic examination of endomyocardial biopsies?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47244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Answer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Active Myocarditis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7200" y="47244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for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Dallas Criteria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0" y="1143000"/>
            <a:ext cx="3124200" cy="32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has limited inflammatory infiltrate or limited myocyte damage.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19800" y="1295400"/>
            <a:ext cx="2667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has positive inflammatory infiltrate AND necrosis or degeneration of myocytes.</a:t>
            </a:r>
          </a:p>
          <a:p>
            <a:pPr marL="342900" indent="-342900">
              <a:spcBef>
                <a:spcPct val="20000"/>
              </a:spcBef>
            </a:pPr>
            <a:endParaRPr lang="en-US" sz="3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Clip Art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632460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hlinkClick r:id="rId3" action="ppaction://hlinksldjump"/>
              </a:rPr>
              <a:t>Case Study Link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9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~ Medications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 - treat the infection if there is a bacterial cause (3)</a:t>
            </a:r>
          </a:p>
          <a:p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Antiviral therapy -  has limited effects unless started prior to infection or very soon following (3)</a:t>
            </a:r>
          </a:p>
          <a:p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Corticosteroids -  may help to limit the inflammatory response (3)</a:t>
            </a:r>
          </a:p>
          <a:p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Diuretics - may improve fluid retention associated with cardiovascular compromise (3)</a:t>
            </a:r>
          </a:p>
          <a:p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Beta-blockers and ACE-inhibitors -  limit worsening of cardiovascular instability for those that have developed dilated cardiomyopathy (3)</a:t>
            </a:r>
          </a:p>
          <a:p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Anticoagulants - for clot prevention in patients who have developed severe heart failure or arrhythmias such as atrial fibrillation (3)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9000" contrast="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 ~ Therapies &amp; Non-Medicine Interventions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salt diet - may improve fluid retention associated with cardiovascular compromise (3)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activity - allows the heart to “heal”, more acute cases will likely require cardiac rehab (3)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assistive devices may be necessary to correct an arrhythmia (3)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chronic myocarditis with ongoing heart failure may qualify for a heart transplant (3)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Myocarditis??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7244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Below for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Corticosteroids 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0480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in the case-study has fulminant myocarditis, is part of his initial treatment to receive a heart transplant? If no, why not?</a:t>
            </a:r>
          </a:p>
          <a:p>
            <a:pPr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47244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Answer</a:t>
            </a:r>
          </a:p>
          <a:p>
            <a:pPr algn="ctr"/>
            <a:r>
              <a:rPr lang="en-US" sz="2400" dirty="0" smtClean="0"/>
              <a:t>Diuretics</a:t>
            </a:r>
            <a:r>
              <a:rPr lang="en-US" sz="2400" dirty="0" smtClean="0"/>
              <a:t>, i.e. Lasix, etc.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4724400"/>
            <a:ext cx="2514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Answer</a:t>
            </a:r>
          </a:p>
          <a:p>
            <a:pPr algn="ctr"/>
            <a:r>
              <a:rPr lang="en-US" sz="2400" dirty="0" smtClean="0"/>
              <a:t>No</a:t>
            </a:r>
            <a:r>
              <a:rPr lang="en-US" sz="2400" dirty="0" smtClean="0"/>
              <a:t>, because fulminant cases may fully recover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1143000"/>
            <a:ext cx="3048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 decrease the inflammatory response, limiting further myocardial injury.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72200" y="1295400"/>
            <a:ext cx="2971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improve the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man’s SOB and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retention.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Clip Art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3800" y="632460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hlinkClick r:id="rId3" action="ppaction://hlinksldjump"/>
              </a:rPr>
              <a:t>Case Study Link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about topic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8006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Answer</a:t>
            </a:r>
          </a:p>
          <a:p>
            <a:pPr algn="ctr"/>
            <a:r>
              <a:rPr lang="en-US" sz="2400" dirty="0" smtClean="0"/>
              <a:t>No</a:t>
            </a:r>
            <a:r>
              <a:rPr lang="en-US" sz="2400" dirty="0" smtClean="0"/>
              <a:t>, rest is needed initially to treat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276600" y="4343400"/>
            <a:ext cx="2514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for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  <a:p>
            <a:pPr algn="ctr"/>
            <a:r>
              <a:rPr lang="en-US" sz="2400" dirty="0" smtClean="0"/>
              <a:t>No</a:t>
            </a:r>
            <a:r>
              <a:rPr lang="en-US" sz="2400" dirty="0" smtClean="0"/>
              <a:t>. This is typically for arrhythmias and severe heart failure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172200" y="49530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</a:rPr>
              <a:t>for Answer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Antivirals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581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man has fulminant myocarditis, the most likely class to recover fully. Can this man return to triathlon training when he is discharged?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76600" y="1143000"/>
            <a:ext cx="2971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man above recovers fully, does he need anticoagulants when he is discharged?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43600" y="1295400"/>
            <a:ext cx="2971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943600" y="1143000"/>
            <a:ext cx="2971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 have limited effects; they may be helpful if they are initiated prior to the infection, or very soon after.</a:t>
            </a:r>
          </a:p>
          <a:p>
            <a:pPr marL="342900" indent="-342900">
              <a:spcBef>
                <a:spcPct val="20000"/>
              </a:spcBef>
            </a:pPr>
            <a:endParaRPr lang="en-US" sz="3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Clip Art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632460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hlinkClick r:id="rId3" action="ppaction://hlinksldjump"/>
              </a:rPr>
              <a:t>Case Study Link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9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Onset of disease </a:t>
            </a:r>
            <a:r>
              <a:rPr lang="en-US" dirty="0" smtClean="0">
                <a:solidFill>
                  <a:schemeClr val="bg1"/>
                </a:solidFill>
              </a:rPr>
              <a:t>preceded </a:t>
            </a:r>
            <a:r>
              <a:rPr lang="en-US" dirty="0" smtClean="0">
                <a:solidFill>
                  <a:schemeClr val="bg1"/>
                </a:solidFill>
              </a:rPr>
              <a:t>by illness (2, 4, 6, 7, 8)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Three classes: acute, fulminant, chronic (2, 5)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is no typical presentation; a “rule out” diagnosis (2, 4, 6, 7, 8)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inflammatory and immune responses contribute to severity (7)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Endomyocardial biopsy using the Dallas Criteria is the definitive testing for diagnosis (2)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varies by the severity and the symptoms present in the individual patient (3)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9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Literature Cited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1.  Bowne, P.  (2004).  </a:t>
            </a:r>
            <a:r>
              <a:rPr lang="en-US" dirty="0" err="1" smtClean="0">
                <a:solidFill>
                  <a:schemeClr val="bg1"/>
                </a:solidFill>
              </a:rPr>
              <a:t>Patho</a:t>
            </a:r>
            <a:r>
              <a:rPr lang="en-US" dirty="0" smtClean="0">
                <a:solidFill>
                  <a:schemeClr val="bg1"/>
                </a:solidFill>
              </a:rPr>
              <a:t>.  Retrieved from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http://faculty.alverno.edu/bowneps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Inflammatory  Response.  </a:t>
            </a:r>
            <a:r>
              <a:rPr lang="en-US" dirty="0" smtClean="0">
                <a:solidFill>
                  <a:schemeClr val="bg1"/>
                </a:solidFill>
              </a:rPr>
              <a:t>Retrieved from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faculty.alverno.edu/bowneps/inflammation/inflammprint.htm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Immune Response.  </a:t>
            </a:r>
            <a:r>
              <a:rPr lang="en-US" dirty="0" smtClean="0">
                <a:solidFill>
                  <a:schemeClr val="bg1"/>
                </a:solidFill>
              </a:rPr>
              <a:t>Retrieved from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faculty.alverno.edu/bowneps/immune/immunequizprint.htm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  Cooper, L.T.,  (2012, Jan).  Clinical manifestations and diagnosis of myocarditis in adults.		Retrieved from http://www.uptodate.com/contents/clinical-manifestations-and-diagnosis	of-</a:t>
            </a:r>
            <a:r>
              <a:rPr lang="en-US" dirty="0" err="1" smtClean="0">
                <a:solidFill>
                  <a:schemeClr val="bg1"/>
                </a:solidFill>
              </a:rPr>
              <a:t>myocarditis</a:t>
            </a:r>
            <a:r>
              <a:rPr lang="en-US" dirty="0" smtClean="0">
                <a:solidFill>
                  <a:schemeClr val="bg1"/>
                </a:solidFill>
              </a:rPr>
              <a:t>-in	</a:t>
            </a:r>
            <a:r>
              <a:rPr lang="en-US" dirty="0" err="1" smtClean="0">
                <a:solidFill>
                  <a:schemeClr val="bg1"/>
                </a:solidFill>
              </a:rPr>
              <a:t>adults?source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search_result&amp;search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inflammatory+myocarditis&amp;selectedTitle</a:t>
            </a:r>
            <a:r>
              <a:rPr lang="en-US" dirty="0" smtClean="0">
                <a:solidFill>
                  <a:schemeClr val="bg1"/>
                </a:solidFill>
              </a:rPr>
              <a:t>=3%7E150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  Cooper, L.T., (2012, Jan).  Natural history and therapy of myocarditis in adults.  Retrieved from	</a:t>
            </a:r>
            <a:r>
              <a:rPr lang="en-US" dirty="0" smtClean="0">
                <a:solidFill>
                  <a:schemeClr val="bg1"/>
                </a:solidFill>
                <a:hlinkClick r:id="rId7"/>
              </a:rPr>
              <a:t>http://www.uptodate.com/contents/natural-history-and-therapy-of-myocarditis-in-adults</a:t>
            </a:r>
            <a:r>
              <a:rPr lang="en-US" dirty="0" smtClean="0">
                <a:solidFill>
                  <a:schemeClr val="bg1"/>
                </a:solidFill>
              </a:rPr>
              <a:t>?	source=</a:t>
            </a:r>
            <a:r>
              <a:rPr lang="en-US" dirty="0" err="1" smtClean="0">
                <a:solidFill>
                  <a:schemeClr val="bg1"/>
                </a:solidFill>
              </a:rPr>
              <a:t>search_result&amp;search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inflammatory+myocarditis&amp;selectedTitle</a:t>
            </a:r>
            <a:r>
              <a:rPr lang="en-US" dirty="0" smtClean="0">
                <a:solidFill>
                  <a:schemeClr val="bg1"/>
                </a:solidFill>
              </a:rPr>
              <a:t>=2%7E150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4.  Mayo </a:t>
            </a:r>
            <a:r>
              <a:rPr lang="en-US" dirty="0" err="1" smtClean="0">
                <a:solidFill>
                  <a:schemeClr val="bg1"/>
                </a:solidFill>
              </a:rPr>
              <a:t>Clnic</a:t>
            </a:r>
            <a:r>
              <a:rPr lang="en-US" dirty="0" smtClean="0">
                <a:solidFill>
                  <a:schemeClr val="bg1"/>
                </a:solidFill>
              </a:rPr>
              <a:t>.  (2010, Mar 16).  Retrieved from	h</a:t>
            </a:r>
            <a:r>
              <a:rPr lang="en-US" dirty="0" smtClean="0">
                <a:solidFill>
                  <a:schemeClr val="bg1"/>
                </a:solidFill>
                <a:hlinkClick r:id="rId8"/>
              </a:rPr>
              <a:t>ttp://www.mayoclinic.com/health/myocarditis/S00521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5. McCarthy, R.E., </a:t>
            </a:r>
            <a:r>
              <a:rPr lang="en-US" dirty="0" err="1" smtClean="0">
                <a:solidFill>
                  <a:schemeClr val="bg1"/>
                </a:solidFill>
              </a:rPr>
              <a:t>Boehmer</a:t>
            </a:r>
            <a:r>
              <a:rPr lang="en-US" dirty="0" smtClean="0">
                <a:solidFill>
                  <a:schemeClr val="bg1"/>
                </a:solidFill>
              </a:rPr>
              <a:t>, J.P. , </a:t>
            </a:r>
            <a:r>
              <a:rPr lang="en-US" dirty="0" err="1" smtClean="0">
                <a:solidFill>
                  <a:schemeClr val="bg1"/>
                </a:solidFill>
              </a:rPr>
              <a:t>Hruban</a:t>
            </a:r>
            <a:r>
              <a:rPr lang="en-US" dirty="0" smtClean="0">
                <a:solidFill>
                  <a:schemeClr val="bg1"/>
                </a:solidFill>
              </a:rPr>
              <a:t>, R.H., Hutchins, G.M., Kasper, E.K ., Hare, J.M., &amp;	Baughman,  K.L.  (2000). Long-term outcome of fulminant myocarditis as </a:t>
            </a:r>
            <a:r>
              <a:rPr lang="en-US" dirty="0" err="1" smtClean="0">
                <a:solidFill>
                  <a:schemeClr val="bg1"/>
                </a:solidFill>
              </a:rPr>
              <a:t>compared`with</a:t>
            </a:r>
            <a:r>
              <a:rPr lang="en-US" dirty="0" smtClean="0">
                <a:solidFill>
                  <a:schemeClr val="bg1"/>
                </a:solidFill>
              </a:rPr>
              <a:t>	acute (</a:t>
            </a:r>
            <a:r>
              <a:rPr lang="en-US" dirty="0" err="1" smtClean="0">
                <a:solidFill>
                  <a:schemeClr val="bg1"/>
                </a:solidFill>
              </a:rPr>
              <a:t>nonfulminant</a:t>
            </a:r>
            <a:r>
              <a:rPr lang="en-US" dirty="0" smtClean="0">
                <a:solidFill>
                  <a:schemeClr val="bg1"/>
                </a:solidFill>
              </a:rPr>
              <a:t>)myocarditis.  </a:t>
            </a:r>
            <a:r>
              <a:rPr lang="en-US" i="1" dirty="0" smtClean="0">
                <a:solidFill>
                  <a:schemeClr val="bg1"/>
                </a:solidFill>
              </a:rPr>
              <a:t>New England Journal of Medicine, March 9, 2000, p. 690	695.  doi:</a:t>
            </a:r>
            <a:r>
              <a:rPr lang="en-US" dirty="0" smtClean="0">
                <a:solidFill>
                  <a:schemeClr val="bg1"/>
                </a:solidFill>
              </a:rPr>
              <a:t>10.1056/NEJM200003093421003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6.  Medline Plus.  (2012, Feb 28).  Retrieved from	</a:t>
            </a:r>
            <a:r>
              <a:rPr lang="en-US" dirty="0" smtClean="0">
                <a:solidFill>
                  <a:schemeClr val="bg1"/>
                </a:solidFill>
                <a:hlinkClick r:id="rId9"/>
              </a:rPr>
              <a:t>http://www.nlm.nih.gov/medlineplus/ency/article/000149.htm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7. </a:t>
            </a:r>
            <a:r>
              <a:rPr lang="en-US" dirty="0" err="1" smtClean="0">
                <a:solidFill>
                  <a:schemeClr val="bg1"/>
                </a:solidFill>
              </a:rPr>
              <a:t>Porth</a:t>
            </a:r>
            <a:r>
              <a:rPr lang="en-US" dirty="0" smtClean="0">
                <a:solidFill>
                  <a:schemeClr val="bg1"/>
                </a:solidFill>
              </a:rPr>
              <a:t>, C.M. &amp; </a:t>
            </a:r>
            <a:r>
              <a:rPr lang="en-US" dirty="0" err="1" smtClean="0">
                <a:solidFill>
                  <a:schemeClr val="bg1"/>
                </a:solidFill>
              </a:rPr>
              <a:t>Marfin</a:t>
            </a:r>
            <a:r>
              <a:rPr lang="en-US" dirty="0" smtClean="0">
                <a:solidFill>
                  <a:schemeClr val="bg1"/>
                </a:solidFill>
              </a:rPr>
              <a:t>, G. (2009). </a:t>
            </a:r>
            <a:r>
              <a:rPr lang="en-US" i="1" dirty="0" err="1" smtClean="0">
                <a:solidFill>
                  <a:schemeClr val="bg1"/>
                </a:solidFill>
              </a:rPr>
              <a:t>Pathophysiology</a:t>
            </a:r>
            <a:r>
              <a:rPr lang="en-US" i="1" dirty="0" smtClean="0">
                <a:solidFill>
                  <a:schemeClr val="bg1"/>
                </a:solidFill>
              </a:rPr>
              <a:t>: Concepts of altered health states. </a:t>
            </a:r>
            <a:r>
              <a:rPr lang="en-US" dirty="0" err="1" smtClean="0">
                <a:solidFill>
                  <a:schemeClr val="bg1"/>
                </a:solidFill>
              </a:rPr>
              <a:t>Philedelphia</a:t>
            </a:r>
            <a:r>
              <a:rPr lang="en-US" dirty="0" smtClean="0">
                <a:solidFill>
                  <a:schemeClr val="bg1"/>
                </a:solidFill>
              </a:rPr>
              <a:t>:	Lippincott,	Williams &amp; Wilkins.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  Pub Med Health.  (2010, May 4). Retrieved from </a:t>
            </a:r>
            <a:r>
              <a:rPr lang="en-US" dirty="0" smtClean="0">
                <a:solidFill>
                  <a:schemeClr val="bg1"/>
                </a:solidFill>
                <a:hlinkClick r:id="rId10"/>
              </a:rPr>
              <a:t>http://www.ncbi.nlm.nih.gov/pubmedhea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/PMH0001204/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20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Myocarditis – “Heart Inflammation”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32 year-old man presents to the ER. He has complaints of chest pain, shortness of breath (SOB), and tachycardia with a heart rate of 125 beats per minute .  The man’s </a:t>
            </a:r>
            <a:r>
              <a:rPr lang="en-US" dirty="0" smtClean="0">
                <a:solidFill>
                  <a:schemeClr val="bg1"/>
                </a:solidFill>
              </a:rPr>
              <a:t>electrocardiogram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(EKG) is positive for ST segment elevation. He has complaints of fatigue and generalized weakness since getting over a reported “virus” a week ago; previous to getting sick, the man says that he was an exercise fanatic, he had been training for a triathlon. The man also comments that he has gained 5 pounds in the last 2 days despite having a limited appetite.  ER staff note 2+ pitting pedal edema during examination and the man comments that his shoes have been “fitting tight”.  Lab results confirm troponin – T is elevated  2.1 µg/L, as is BNP 689 pg/mL.  The man had a coronary angiogram, with normal results. What do you think an echocardiogram would show?  Why?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9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Understand pathophysiological causes and medical symptoms of myocarditis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Identify diagnostics that are useful in confirming the diagnosis of myocarditis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Comprehend various treatment options for various classes of myocarditis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Clip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9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Causes and Medical Symptoms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900" dirty="0" smtClean="0">
                <a:solidFill>
                  <a:schemeClr val="bg1"/>
                </a:solidFill>
              </a:rPr>
              <a:t>Often </a:t>
            </a:r>
            <a:r>
              <a:rPr lang="en-US" sz="2900" dirty="0" smtClean="0">
                <a:solidFill>
                  <a:schemeClr val="bg1"/>
                </a:solidFill>
              </a:rPr>
              <a:t>related to an illness (2, 4, 6, 7, 8)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Viral infections most common, but can be bacterial, autoimmune, fungal</a:t>
            </a:r>
          </a:p>
          <a:p>
            <a:pPr lvl="2"/>
            <a:r>
              <a:rPr lang="en-US" sz="2900" dirty="0" smtClean="0">
                <a:solidFill>
                  <a:schemeClr val="bg1"/>
                </a:solidFill>
              </a:rPr>
              <a:t>Most common cause is </a:t>
            </a:r>
            <a:r>
              <a:rPr lang="en-US" sz="2900" dirty="0" err="1" smtClean="0">
                <a:solidFill>
                  <a:schemeClr val="bg1"/>
                </a:solidFill>
              </a:rPr>
              <a:t>enterovirus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No typical presentation, often diagnosed after other causes ruled out (2, 4, 6, 7, 8)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May be asymptomatic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May present with symptoms of heart failure or acute myocardial infarction</a:t>
            </a:r>
          </a:p>
          <a:p>
            <a:pPr lvl="2"/>
            <a:r>
              <a:rPr lang="en-US" sz="2900" dirty="0" smtClean="0">
                <a:solidFill>
                  <a:schemeClr val="bg1"/>
                </a:solidFill>
              </a:rPr>
              <a:t>Patient history and negative tests often lead to “gold standard” of diagnosis, the endomyocardial biopsy</a:t>
            </a:r>
          </a:p>
          <a:p>
            <a:pPr lvl="2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9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Causes and Medical Symptoms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2"/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Symptoms may differ with 3 classes (2, 5</a:t>
            </a:r>
            <a:r>
              <a:rPr lang="en-US" sz="29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Acute </a:t>
            </a:r>
            <a:r>
              <a:rPr lang="en-US" sz="2900" dirty="0" smtClean="0">
                <a:solidFill>
                  <a:schemeClr val="bg1"/>
                </a:solidFill>
              </a:rPr>
              <a:t>– less distinct onset, cardiovascular compromise not initially as severe, BUT often do not fully recover and may develop dilated </a:t>
            </a:r>
            <a:r>
              <a:rPr lang="en-US" sz="2900" dirty="0" err="1" smtClean="0">
                <a:solidFill>
                  <a:schemeClr val="bg1"/>
                </a:solidFill>
              </a:rPr>
              <a:t>cardiomyopathy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Fulminant – distinct onset following illness, severe cardiovascular compromise, BUT often resolves if the patient </a:t>
            </a:r>
            <a:r>
              <a:rPr lang="en-US" sz="2900" dirty="0" smtClean="0">
                <a:solidFill>
                  <a:schemeClr val="bg1"/>
                </a:solidFill>
              </a:rPr>
              <a:t>survives</a:t>
            </a:r>
          </a:p>
          <a:p>
            <a:pPr lvl="1">
              <a:buNone/>
            </a:pPr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Chronic </a:t>
            </a:r>
            <a:r>
              <a:rPr lang="en-US" sz="2900" dirty="0" smtClean="0">
                <a:solidFill>
                  <a:schemeClr val="bg1"/>
                </a:solidFill>
              </a:rPr>
              <a:t>– less distinct onset, persistent inflammatory changes, less chance of ventricular dysfunction than acute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about Myocarditis??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2667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for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Heart failure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200400" y="4419600"/>
            <a:ext cx="2667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Answer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SOB, tachycardia, edema, </a:t>
            </a:r>
            <a:r>
              <a:rPr lang="en-US" sz="2400" dirty="0" smtClean="0"/>
              <a:t>others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048000" cy="312420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the first question…</a:t>
            </a:r>
          </a:p>
          <a:p>
            <a:pPr>
              <a:buNone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what would</a:t>
            </a:r>
          </a:p>
          <a:p>
            <a:pPr>
              <a:buNone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this man’s echocardiogram likely show? 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8"/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419600"/>
            <a:ext cx="2667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en-US" sz="2400" dirty="0"/>
          </a:p>
          <a:p>
            <a:pPr algn="ctr"/>
            <a:r>
              <a:rPr lang="en-US" sz="2400" dirty="0" smtClean="0"/>
              <a:t>Symptoms acute; recent “virus”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1295400"/>
            <a:ext cx="2667000" cy="312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symptoms lead you to your answer on the above question?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5000" y="1371600"/>
            <a:ext cx="3124200" cy="3276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know this man’s primary diagnosis should not be heart failure, and more testing is needed?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Clip Art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hlinkClick r:id="rId4" action="ppaction://hlinksldjump"/>
              </a:rPr>
              <a:t>Case Study Link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Myocarditis??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47244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for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Fulminant 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514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most common viral cause of myocarditis?</a:t>
            </a:r>
          </a:p>
          <a:p>
            <a:pPr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7244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for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  <a:p>
            <a:pPr algn="ctr"/>
            <a:r>
              <a:rPr lang="en-US" sz="2400" dirty="0" smtClean="0"/>
              <a:t>Dilated </a:t>
            </a:r>
            <a:r>
              <a:rPr lang="en-US" sz="2400" dirty="0" smtClean="0"/>
              <a:t>Cardiomyopathy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7200" y="47244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Below for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Enterovirus 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95600" y="1676400"/>
            <a:ext cx="2895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diagnosis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often develops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 patient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develops acute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myocarditis?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15000" y="1219200"/>
            <a:ext cx="3200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class of myocarditis causes the most cardiovascular compromise, BUT may lead to a complete recovery if the patient survives?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Clip Art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632460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hlinkClick r:id="rId3" action="ppaction://hlinksldjump"/>
              </a:rPr>
              <a:t>Case Study Link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9000" contrast="-16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Role of the Inflammatory and Immune Response in Myocarditis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Acute viral infection (phase I) -&gt; Autoimmune activation (phase II) -&gt; Ongoing Myocardial Injury (phase III) (7)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virus (phase I) + The immune response (phase 2) = The inflammatory response (7)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657600" y="4165600"/>
          <a:ext cx="5181600" cy="2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Microsoft Clip Art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1400" y="6096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Inflammatory Response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48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utilized with permission (Bowne, 2004).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1381</Words>
  <Application>Microsoft Office PowerPoint</Application>
  <PresentationFormat>On-screen Show (4:3)</PresentationFormat>
  <Paragraphs>202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Ten Minutes About:  Inflammatory Cardiomyopathy (Myocarditis) </vt:lpstr>
      <vt:lpstr>Myocarditis – “Heart Inflammation”</vt:lpstr>
      <vt:lpstr>Outcomes</vt:lpstr>
      <vt:lpstr>Causes and Medical Symptoms</vt:lpstr>
      <vt:lpstr>Causes and Medical Symptoms</vt:lpstr>
      <vt:lpstr>Question about Myocarditis??</vt:lpstr>
      <vt:lpstr>Questions about Myocarditis??</vt:lpstr>
      <vt:lpstr>The Role of the Inflammatory and Immune Response in Myocarditis</vt:lpstr>
      <vt:lpstr>Slide 9</vt:lpstr>
      <vt:lpstr>Slide 10</vt:lpstr>
      <vt:lpstr>Diagnostics and Testing</vt:lpstr>
      <vt:lpstr>Questions about Myocarditis??</vt:lpstr>
      <vt:lpstr>Questions about Myocarditis??</vt:lpstr>
      <vt:lpstr>Treatment ~ Medications</vt:lpstr>
      <vt:lpstr>Treatment ~ Therapies &amp; Non-Medicine Interventions</vt:lpstr>
      <vt:lpstr>Questions about Myocarditis??</vt:lpstr>
      <vt:lpstr>Question about topic</vt:lpstr>
      <vt:lpstr>Summary</vt:lpstr>
      <vt:lpstr>Literature Cited</vt:lpstr>
    </vt:vector>
  </TitlesOfParts>
  <Company>Alverno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Minutes About:</dc:title>
  <dc:creator>AdminEx</dc:creator>
  <cp:lastModifiedBy>Morgen</cp:lastModifiedBy>
  <cp:revision>168</cp:revision>
  <dcterms:created xsi:type="dcterms:W3CDTF">2012-01-20T18:29:31Z</dcterms:created>
  <dcterms:modified xsi:type="dcterms:W3CDTF">2012-04-27T01:51:16Z</dcterms:modified>
</cp:coreProperties>
</file>